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Tahom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ef0e3a243_2_3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1ef0e3a243_2_3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0e3a243_2_92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1ef0e3a243_2_92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f0e3a243_2_9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1ef0e3a243_2_9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f0e3a243_2_40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1ef0e3a243_2_40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0e3a243_2_46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1ef0e3a243_2_46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0e3a243_2_5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1ef0e3a243_2_5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ef0e3a243_2_62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1ef0e3a243_2_62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0e3a243_2_70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1ef0e3a243_2_70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0e3a243_2_78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1ef0e3a243_2_78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0e3a243_2_8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ef0e3a243_2_8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f0e3a243_0_2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ef0e3a243_0_2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976809" y="537302"/>
            <a:ext cx="6601422" cy="75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400">
                <a:solidFill>
                  <a:srgbClr val="FFAB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976809" y="537302"/>
            <a:ext cx="6601422" cy="75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400">
                <a:solidFill>
                  <a:srgbClr val="FFAB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400">
                <a:solidFill>
                  <a:srgbClr val="FFAB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976809" y="537302"/>
            <a:ext cx="6601422" cy="75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400">
                <a:solidFill>
                  <a:srgbClr val="FFAB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76809" y="537302"/>
            <a:ext cx="6601422" cy="75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400" u="none" cap="none" strike="noStrike">
                <a:solidFill>
                  <a:srgbClr val="FFAB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1763925" y="1460650"/>
            <a:ext cx="49254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2300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HR ANALYTICS DASHBOARD USING POWER BI</a:t>
            </a:r>
            <a:endParaRPr sz="2600">
              <a:solidFill>
                <a:srgbClr val="FFAB4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10025" y="3327875"/>
            <a:ext cx="31725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 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Swetha M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type="title"/>
          </p:nvPr>
        </p:nvSpPr>
        <p:spPr>
          <a:xfrm>
            <a:off x="304459" y="285152"/>
            <a:ext cx="3615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Conclusion	</a:t>
            </a:r>
            <a:endParaRPr sz="2400"/>
          </a:p>
        </p:txBody>
      </p:sp>
      <p:sp>
        <p:nvSpPr>
          <p:cNvPr id="160" name="Google Shape;160;p28"/>
          <p:cNvSpPr txBox="1"/>
          <p:nvPr/>
        </p:nvSpPr>
        <p:spPr>
          <a:xfrm>
            <a:off x="324975" y="933825"/>
            <a:ext cx="84828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Char char="❏"/>
            </a:pPr>
            <a:r>
              <a:rPr lang="en-GB" sz="1300">
                <a:solidFill>
                  <a:srgbClr val="FFFFFF"/>
                </a:solidFill>
              </a:rPr>
              <a:t>The HR Analytics Dashboard is a Power BI tool that offers real-time insights into key HR metrics. 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❏"/>
            </a:pPr>
            <a:r>
              <a:rPr lang="en-GB" sz="1300">
                <a:solidFill>
                  <a:srgbClr val="FFFFFF"/>
                </a:solidFill>
              </a:rPr>
              <a:t>It features interactive visualizations, including a Department-wise Attrition Pie Chart, Age Group Column Chart, Job Satisfaction Heat Map, Education Field-wise Attrition Bar Graph, and Gender-Age Attrition Donut Chart. 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❏"/>
            </a:pPr>
            <a:r>
              <a:rPr lang="en-GB" sz="1300">
                <a:solidFill>
                  <a:srgbClr val="FFFFFF"/>
                </a:solidFill>
              </a:rPr>
              <a:t>Designed for data-driven decision-making, it helps HR professionals track trends, optimize processes, and enhance employee engagement, fostering a positive work environment through a user-friendly interface.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14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805109" y="2416944"/>
            <a:ext cx="247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0700"/>
            <a:ext cx="9132725" cy="5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4225430" y="209555"/>
            <a:ext cx="3283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GB" sz="2200">
                <a:latin typeface="Verdana"/>
                <a:ea typeface="Verdana"/>
                <a:cs typeface="Verdana"/>
                <a:sym typeface="Verdana"/>
              </a:rPr>
              <a:t>ntroduction </a:t>
            </a:r>
            <a:r>
              <a:rPr lang="en-GB" sz="22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123250" y="835300"/>
            <a:ext cx="4745400" cy="4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-GB">
                <a:solidFill>
                  <a:schemeClr val="lt1"/>
                </a:solidFill>
              </a:rPr>
              <a:t>The HR Analytics Dashboard is a Power BI-based project that provides insightful visualizations and analysis of human resources data.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-GB">
                <a:solidFill>
                  <a:schemeClr val="lt1"/>
                </a:solidFill>
              </a:rPr>
              <a:t>It offers HR professionals a comprehensive overview of key metrics and trends, enabling data-driven decision-making to optimize HR processes and improve employee engagement.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-GB">
                <a:solidFill>
                  <a:schemeClr val="lt1"/>
                </a:solidFill>
              </a:rPr>
              <a:t>With this dashboard, HR professionals gain crucial insights into key areas such as Employee Count, Attrition Trends, Demographics, Job satisfaction levels, and more.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-GB">
                <a:solidFill>
                  <a:schemeClr val="lt1"/>
                </a:solidFill>
              </a:rPr>
              <a:t>HR teams can use its capabilities to make smart decisions and effectively manage workforce.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" y="2701450"/>
            <a:ext cx="3283499" cy="227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" y="3175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281328" y="173770"/>
            <a:ext cx="4653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Verdana"/>
                <a:ea typeface="Verdana"/>
                <a:cs typeface="Verdana"/>
                <a:sym typeface="Verdana"/>
              </a:rPr>
              <a:t>Technologies Used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281325" y="686325"/>
            <a:ext cx="5121600" cy="4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GB" sz="1800">
                <a:solidFill>
                  <a:srgbClr val="FFFFFF"/>
                </a:solidFill>
              </a:rPr>
              <a:t>Power BI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  → </a:t>
            </a:r>
            <a:r>
              <a:rPr lang="en-GB" sz="1600">
                <a:solidFill>
                  <a:srgbClr val="FFFFFF"/>
                </a:solidFill>
              </a:rPr>
              <a:t>Power BI is a business analytics service by Microsoft that provides interactive visualizations and business intelligence capabilities. </a:t>
            </a:r>
            <a:endParaRPr sz="1600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 → It enables users to create reports and dashboards from various data sources, offering deep insights and data-driven decision-making.</a:t>
            </a:r>
            <a:endParaRPr sz="1600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GB" sz="1800">
                <a:solidFill>
                  <a:srgbClr val="FFFFFF"/>
                </a:solidFill>
              </a:rPr>
              <a:t>Microsoft EXCEL</a:t>
            </a:r>
            <a:endParaRPr sz="1800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 →</a:t>
            </a:r>
            <a:r>
              <a:rPr lang="en-GB" sz="1600">
                <a:solidFill>
                  <a:srgbClr val="FFFFFF"/>
                </a:solidFill>
              </a:rPr>
              <a:t> Excel integrates with Power BI to import data,enabling dynamic visualizations and real - time analysis. </a:t>
            </a:r>
            <a:endParaRPr sz="1600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 → It also allows publishing reports to Power BI for easy sharing and access.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1575" y="1688400"/>
            <a:ext cx="2815924" cy="33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297009" y="124102"/>
            <a:ext cx="6601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Verdana"/>
                <a:ea typeface="Verdana"/>
                <a:cs typeface="Verdana"/>
                <a:sym typeface="Verdana"/>
              </a:rPr>
              <a:t>Dataset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64375" y="686875"/>
            <a:ext cx="5838300" cy="5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GB" sz="1200">
                <a:solidFill>
                  <a:schemeClr val="lt1"/>
                </a:solidFill>
              </a:rPr>
              <a:t>The dataset contains </a:t>
            </a:r>
            <a:r>
              <a:rPr b="1" lang="en-GB" sz="1200">
                <a:solidFill>
                  <a:schemeClr val="lt1"/>
                </a:solidFill>
              </a:rPr>
              <a:t>41 columns</a:t>
            </a:r>
            <a:r>
              <a:rPr lang="en-GB" sz="1200">
                <a:solidFill>
                  <a:schemeClr val="lt1"/>
                </a:solidFill>
              </a:rPr>
              <a:t> covering demographic, financial, and performance metrics.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GB" sz="1200">
                <a:solidFill>
                  <a:schemeClr val="lt1"/>
                </a:solidFill>
              </a:rPr>
              <a:t>Contains both categorical and numerical data.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GB" sz="1200">
                <a:solidFill>
                  <a:schemeClr val="lt1"/>
                </a:solidFill>
              </a:rPr>
              <a:t>Useful for HR analytics, particularly for understanding attrition patterns, employee satisfaction, and performance.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Attrition</a:t>
            </a:r>
            <a:r>
              <a:rPr lang="en-GB" sz="1200">
                <a:solidFill>
                  <a:schemeClr val="lt1"/>
                </a:solidFill>
              </a:rPr>
              <a:t>: Shows if the employee left the company (Yes or No).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Business Travel</a:t>
            </a:r>
            <a:r>
              <a:rPr lang="en-GB" sz="1200">
                <a:solidFill>
                  <a:schemeClr val="lt1"/>
                </a:solidFill>
              </a:rPr>
              <a:t>: Frequency of work-related travel (Rarely, Frequently).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Age Group</a:t>
            </a:r>
            <a:r>
              <a:rPr lang="en-GB" sz="1200">
                <a:solidFill>
                  <a:schemeClr val="lt1"/>
                </a:solidFill>
              </a:rPr>
              <a:t>: Categorizes employees by age ranges (e.g., 25-34, 35-44).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Employee Status</a:t>
            </a:r>
            <a:r>
              <a:rPr lang="en-GB" sz="1200">
                <a:solidFill>
                  <a:schemeClr val="lt1"/>
                </a:solidFill>
              </a:rPr>
              <a:t>: Classifies employees as Current or Former.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Department</a:t>
            </a:r>
            <a:r>
              <a:rPr lang="en-GB" sz="1200">
                <a:solidFill>
                  <a:schemeClr val="lt1"/>
                </a:solidFill>
              </a:rPr>
              <a:t>: Specifies the division, such as Sales or R&amp;D.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Education Field</a:t>
            </a:r>
            <a:r>
              <a:rPr lang="en-GB" sz="1200">
                <a:solidFill>
                  <a:schemeClr val="lt1"/>
                </a:solidFill>
              </a:rPr>
              <a:t>: Employee's field of study (e.g., Medical, Life Sciences).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Demographics</a:t>
            </a:r>
            <a:r>
              <a:rPr lang="en-GB" sz="1200">
                <a:solidFill>
                  <a:schemeClr val="lt1"/>
                </a:solidFill>
              </a:rPr>
              <a:t>: Includes gender, marital status, and job title.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Financial Data</a:t>
            </a:r>
            <a:r>
              <a:rPr lang="en-GB" sz="1200">
                <a:solidFill>
                  <a:schemeClr val="lt1"/>
                </a:solidFill>
              </a:rPr>
              <a:t>: Covers daily rate, monthly income, and commute distance.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Performance Metrics</a:t>
            </a:r>
            <a:r>
              <a:rPr lang="en-GB" sz="1200">
                <a:solidFill>
                  <a:schemeClr val="lt1"/>
                </a:solidFill>
              </a:rPr>
              <a:t>: Includes job satisfaction, work-life balance, and ratings.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en-GB" sz="1200">
                <a:solidFill>
                  <a:schemeClr val="lt1"/>
                </a:solidFill>
              </a:rPr>
              <a:t>Tenure Data</a:t>
            </a:r>
            <a:r>
              <a:rPr lang="en-GB" sz="1200">
                <a:solidFill>
                  <a:schemeClr val="lt1"/>
                </a:solidFill>
              </a:rPr>
              <a:t>: Tracks years at the company, in the role, and with the manager.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525" y="1630213"/>
            <a:ext cx="2815926" cy="327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976752" y="1579188"/>
            <a:ext cx="31002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190828" y="170445"/>
            <a:ext cx="26289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Verdana"/>
                <a:ea typeface="Verdana"/>
                <a:cs typeface="Verdana"/>
                <a:sym typeface="Verdana"/>
              </a:rPr>
              <a:t> Dashboard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350"/>
            <a:ext cx="9026374" cy="45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976752" y="1579188"/>
            <a:ext cx="3148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390778" y="169307"/>
            <a:ext cx="2183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Sheet 2</a:t>
            </a:r>
            <a:endParaRPr sz="240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350"/>
            <a:ext cx="9143999" cy="4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941975" y="590650"/>
            <a:ext cx="4012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225">
            <a:spAutoFit/>
          </a:bodyPr>
          <a:lstStyle/>
          <a:p>
            <a:pPr indent="0" lvl="0" marL="1600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Overview</a:t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269475" y="1756300"/>
            <a:ext cx="51069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Data subset collected from online.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Understanding the Data.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Data Cleaning &amp; Finding Missing values.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Data Visualization.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700" y="316075"/>
            <a:ext cx="4427051" cy="18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type="title"/>
          </p:nvPr>
        </p:nvSpPr>
        <p:spPr>
          <a:xfrm>
            <a:off x="137750" y="0"/>
            <a:ext cx="40344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225">
            <a:spAutoFit/>
          </a:bodyPr>
          <a:lstStyle/>
          <a:p>
            <a:pPr indent="0" lvl="0" marL="584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Content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137750" y="751725"/>
            <a:ext cx="87309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FFAB40"/>
              </a:buClr>
              <a:buSzPts val="1400"/>
              <a:buChar char="➢"/>
            </a:pPr>
            <a:r>
              <a:rPr b="1" lang="en-GB">
                <a:solidFill>
                  <a:srgbClr val="FFAB40"/>
                </a:solidFill>
              </a:rPr>
              <a:t> </a:t>
            </a:r>
            <a:r>
              <a:rPr b="1" lang="en-GB">
                <a:solidFill>
                  <a:srgbClr val="FFAB40"/>
                </a:solidFill>
              </a:rPr>
              <a:t>  </a:t>
            </a:r>
            <a:r>
              <a:rPr b="1" lang="en-GB">
                <a:solidFill>
                  <a:srgbClr val="FFAB40"/>
                </a:solidFill>
              </a:rPr>
              <a:t>KPI</a:t>
            </a:r>
            <a:endParaRPr b="1">
              <a:solidFill>
                <a:srgbClr val="FFAB4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Employee Count : This provides a snapshot of the total number of employees in organization.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Attrition Count : This indicates the number of employees who have left the company.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Attrition Rate : This calculates the percentage of employees who have left, relative to the total employees count.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Active Employees : This represents the number of employees who are currently employed in organization.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Average Age : This shows the average Age of the Employees.</a:t>
            </a:r>
            <a:endParaRPr sz="13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➢"/>
            </a:pPr>
            <a:r>
              <a:rPr b="1" lang="en-GB">
                <a:solidFill>
                  <a:srgbClr val="FFAB40"/>
                </a:solidFill>
              </a:rPr>
              <a:t>Department Wise Attrition</a:t>
            </a:r>
            <a:endParaRPr b="1">
              <a:solidFill>
                <a:srgbClr val="FFAB4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This pie chart represents the distribution of attrition across different departments in organization. It allows us to compare attrition rates between departments visually.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850" y="3553200"/>
            <a:ext cx="3844875" cy="15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25" cy="51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228800" y="149425"/>
            <a:ext cx="6555300" cy="5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Arial"/>
              <a:buChar char="➢"/>
            </a:pPr>
            <a:r>
              <a:rPr lang="en-GB" sz="1400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Number of Employees By Age Group</a:t>
            </a:r>
            <a:endParaRPr sz="1400">
              <a:solidFill>
                <a:srgbClr val="FFAB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❏"/>
            </a:pPr>
            <a:r>
              <a:rPr b="0" lang="en-GB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creating age groups using clustered column chart, this bar graph illustrates the distribution of employees across different age ranges. It helps identify age-related trends in workforce.</a:t>
            </a:r>
            <a:endParaRPr b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Arial"/>
              <a:buChar char="➢"/>
            </a:pPr>
            <a:r>
              <a:rPr lang="en-GB" sz="1400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Job Satisfaction Rate</a:t>
            </a:r>
            <a:endParaRPr sz="1400">
              <a:solidFill>
                <a:srgbClr val="FFAB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❏"/>
            </a:pPr>
            <a:r>
              <a:rPr b="0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lang="en-GB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matrix chart showcases job satisfaction ratings for different job roles or positions. It enables us to identify areas of high or low job satisfaction within organization.</a:t>
            </a:r>
            <a:endParaRPr b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Arial"/>
              <a:buChar char="➢"/>
            </a:pPr>
            <a:r>
              <a:rPr lang="en-GB" sz="1400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Education Field Wise Attrition</a:t>
            </a:r>
            <a:endParaRPr sz="1400">
              <a:solidFill>
                <a:srgbClr val="FFAB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❏"/>
            </a:pPr>
            <a:r>
              <a:rPr b="0" lang="en-GB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bar graph presents the attrition rates categorized by education fields. It helps determine if there are any specific education fields with higher attrition rates.</a:t>
            </a:r>
            <a:endParaRPr b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Font typeface="Arial"/>
              <a:buChar char="➢"/>
            </a:pPr>
            <a:r>
              <a:rPr lang="en-GB" sz="1500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Attrition Rate By Gender For Different Age Group</a:t>
            </a:r>
            <a:endParaRPr sz="1500">
              <a:solidFill>
                <a:srgbClr val="FFAB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❏"/>
            </a:pPr>
            <a:r>
              <a:rPr b="0" lang="en-GB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donut chart show the attrition rates segmented by gender within different age groups. </a:t>
            </a:r>
            <a:endParaRPr b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❏"/>
            </a:pPr>
            <a:r>
              <a:rPr b="0" lang="en-GB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provides a visual breakdown of attrition patterns based on age and gender.</a:t>
            </a:r>
            <a:endParaRPr b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53" name="Google Shape;153;p27"/>
          <p:cNvSpPr txBox="1"/>
          <p:nvPr/>
        </p:nvSpPr>
        <p:spPr>
          <a:xfrm>
            <a:off x="805109" y="2416944"/>
            <a:ext cx="2472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